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7"/>
  </p:notesMasterIdLst>
  <p:handoutMasterIdLst>
    <p:handoutMasterId r:id="rId18"/>
  </p:handoutMasterIdLst>
  <p:sldIdLst>
    <p:sldId id="282" r:id="rId4"/>
    <p:sldId id="283" r:id="rId5"/>
    <p:sldId id="291" r:id="rId6"/>
    <p:sldId id="293" r:id="rId7"/>
    <p:sldId id="297" r:id="rId8"/>
    <p:sldId id="298" r:id="rId9"/>
    <p:sldId id="284" r:id="rId10"/>
    <p:sldId id="292" r:id="rId11"/>
    <p:sldId id="294" r:id="rId12"/>
    <p:sldId id="300" r:id="rId13"/>
    <p:sldId id="301" r:id="rId14"/>
    <p:sldId id="285" r:id="rId15"/>
    <p:sldId id="296" r:id="rId1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6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2" b="1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zh-CN" altLang="en-US" sz="3600" b="1" noProof="0" dirty="0">
                <a:solidFill>
                  <a:schemeClr val="accent5">
                    <a:lumMod val="50000"/>
                    <a:lumOff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配给</a:t>
            </a:r>
          </a:p>
        </c:rich>
      </c:tx>
      <c:layout>
        <c:manualLayout>
          <c:xMode val="edge"/>
          <c:yMode val="edge"/>
          <c:x val="2.7793833145537156E-2"/>
          <c:y val="2.85765781415278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2" b="1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6206080701310265E-2"/>
          <c:y val="0.15268465701018341"/>
          <c:w val="0.91756441497141161"/>
          <c:h val="0.735866688237857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[$¥-804]#,##0;[$¥-804]\-#,##0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¥-804]#,##0;[$¥-804]\-#,##0" sourceLinked="1"/>
        <c:majorTickMark val="none"/>
        <c:minorTickMark val="none"/>
        <c:tickLblPos val="nextTo"/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862" b="1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zh-CN" altLang="en-US" sz="1862" b="1" i="0" u="none" strike="noStrike" kern="1200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rPr>
              <a:t>公司销售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862" b="1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3717774073979"/>
          <c:y val="0.29889143127929235"/>
          <c:w val="0.73635837115073177"/>
          <c:h val="0.56157453795385848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862" b="1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en-US" altLang="zh-CN" sz="3200" b="1" i="0" u="none" strike="noStrike" kern="1200" spc="0" baseline="0" noProof="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rPr>
              <a:t>0~7</a:t>
            </a:r>
            <a:endParaRPr lang="zh-CN" altLang="en-US" sz="3200" b="1" i="0" u="none" strike="noStrike" kern="1200" spc="0" baseline="0" noProof="0" dirty="0">
              <a:solidFill>
                <a:schemeClr val="accent2">
                  <a:lumMod val="60000"/>
                  <a:lumOff val="40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862" b="1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7447296841572316E-2"/>
          <c:y val="0.24461550889147854"/>
          <c:w val="0.91756441497141161"/>
          <c:h val="0.75538449110852146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[$¥-804]#,##0;[$¥-804]\-#,##0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¥-804]#,##0;[$¥-804]\-#,##0" sourceLinked="1"/>
        <c:majorTickMark val="none"/>
        <c:minorTickMark val="none"/>
        <c:tickLblPos val="nextTo"/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sz="1862" b="1" i="0" u="none" strike="noStrike" kern="1200" spc="0" baseline="0" noProof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zh-CN" altLang="en-US" sz="1862" b="1" i="0" u="none" strike="noStrike" kern="1200" spc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rPr>
              <a:t>公司销售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sz="1862" b="1" i="0" u="none" strike="noStrike" kern="1200" spc="0" baseline="0" noProof="0">
              <a:solidFill>
                <a:schemeClr val="tx1">
                  <a:lumMod val="75000"/>
                  <a:lumOff val="2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3717774073979"/>
          <c:y val="0.29889143127929235"/>
          <c:w val="0.73635837115073177"/>
          <c:h val="0.56157453795385848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447296841572316E-2"/>
          <c:y val="0.24461550889147854"/>
          <c:w val="0.91756441497141161"/>
          <c:h val="0.75538449110852146"/>
        </c:manualLayout>
      </c:layout>
      <c:lineChart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¥-804]#,##0;[$¥-804]\-#,##0" sourceLinked="1"/>
        <c:majorTickMark val="none"/>
        <c:minorTickMark val="none"/>
        <c:tickLblPos val="nextTo"/>
        <c:crossAx val="100004141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728B8E58-CF1C-45A9-99D9-68C1D0FFF10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4406900" y="-2467992"/>
          <a:ext cx="3389313" cy="3488207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图片 2">
          <a:extLst xmlns:a="http://schemas.openxmlformats.org/drawingml/2006/main">
            <a:ext uri="{FF2B5EF4-FFF2-40B4-BE49-F238E27FC236}">
              <a16:creationId xmlns:a16="http://schemas.microsoft.com/office/drawing/2014/main" id="{F45B650D-6F41-4F0C-AF46-C1EF3B2290D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3639845" cy="3620199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AB1441-960F-437C-B1B7-623D16EB143F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2018/11/20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2421587-6EFB-4C74-9522-9F9582BBB9D2}" type="datetime1">
              <a:rPr lang="zh-CN" altLang="en-US" smtClean="0"/>
              <a:pPr/>
              <a:t>2018/11/20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30193B-564F-4854-8A52-728F3FB19C8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059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64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469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490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688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281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0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793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536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641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93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altLang="zh-CN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89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感谢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长方形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4" name="长方形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谢谢</a:t>
            </a:r>
          </a:p>
        </p:txBody>
      </p:sp>
      <p:sp>
        <p:nvSpPr>
          <p:cNvPr id="7" name="文本占位符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全名</a:t>
            </a:r>
          </a:p>
        </p:txBody>
      </p:sp>
      <p:sp>
        <p:nvSpPr>
          <p:cNvPr id="8" name="文本占位符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/>
              <a:t>电话号码</a:t>
            </a:r>
            <a:endParaRPr lang="zh-CN" altLang="en-US" dirty="0"/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电子邮件或社交媒体图柄</a:t>
            </a:r>
          </a:p>
        </p:txBody>
      </p:sp>
      <p:sp>
        <p:nvSpPr>
          <p:cNvPr id="10" name="文本占位符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公司网站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/>
              <a:t>副标题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ct val="100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ct val="100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单击以编辑分隔幻灯片标题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幻灯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ct val="100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单击以编辑分隔幻灯片标题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/>
              <a:t>插入或拖放照片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/>
              <a:t>插入或拖放照片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/>
              <a:t>插入或拖放照片</a:t>
            </a:r>
            <a:endParaRPr lang="zh-CN" altLang="en-US" dirty="0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/>
              <a:t>插入或拖放照片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1" name="任意多边形(F)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3" name="任意多边形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4" name="任意多边形(F)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5" name="任意多边形(F)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dirty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dirty="0"/>
              <a:t>副标题</a:t>
            </a:r>
          </a:p>
        </p:txBody>
      </p:sp>
      <p:sp>
        <p:nvSpPr>
          <p:cNvPr id="3" name="比较左侧占位符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2" name="比较左侧占位符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dirty="0"/>
              <a:t>插入或拖放照片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/>
            </a:lvl1pPr>
          </a:lstStyle>
          <a:p>
            <a:fld id="{19B51A1E-902D-48AF-9020-955120F399B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dirty="0"/>
              <a:t>输入题注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5" name="矩形​：圆角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15" name="长方形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 Light" panose="020B0502040204020203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幻灯片图像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文本框 24" descr="突出幻灯片标题框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rtl="0"/>
            <a:r>
              <a:rPr lang="zh-CN" altLang="en-US" dirty="0"/>
              <a:t>知心达意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 rtlCol="0"/>
          <a:lstStyle/>
          <a:p>
            <a:pPr rtl="0"/>
            <a:r>
              <a:rPr lang="zh-CN" altLang="en-US" dirty="0"/>
              <a:t>基于</a:t>
            </a:r>
            <a:r>
              <a:rPr lang="en-US" altLang="zh-CN" dirty="0"/>
              <a:t>EIE</a:t>
            </a:r>
            <a:r>
              <a:rPr lang="zh-CN" altLang="en-US" dirty="0"/>
              <a:t>的心率显示</a:t>
            </a:r>
          </a:p>
        </p:txBody>
      </p:sp>
      <p:sp>
        <p:nvSpPr>
          <p:cNvPr id="20" name="等腰三角形 19" descr="隐藏标题框的幻灯片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rgbClr val="00B050"/>
                </a:solidFill>
              </a:rPr>
              <a:t>Creativity</a:t>
            </a:r>
            <a:br>
              <a:rPr lang="en-US" altLang="zh-CN" dirty="0">
                <a:solidFill>
                  <a:srgbClr val="00B050"/>
                </a:solidFill>
              </a:rPr>
            </a:br>
            <a:endParaRPr lang="zh-CN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7" name="图表 6" title="毛收入占位符图表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328805"/>
              </p:ext>
            </p:extLst>
          </p:nvPr>
        </p:nvGraphicFramePr>
        <p:xfrm>
          <a:off x="4075348" y="2159039"/>
          <a:ext cx="3389313" cy="3488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 title="毛收入占位符图表">
            <a:extLst>
              <a:ext uri="{FF2B5EF4-FFF2-40B4-BE49-F238E27FC236}">
                <a16:creationId xmlns:a16="http://schemas.microsoft.com/office/drawing/2014/main" id="{A8D5CDFF-2AF9-4CDE-BF8D-15F294BD5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147350"/>
              </p:ext>
            </p:extLst>
          </p:nvPr>
        </p:nvGraphicFramePr>
        <p:xfrm>
          <a:off x="7528264" y="2857137"/>
          <a:ext cx="3639845" cy="3620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10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3E5F24-F84D-4F22-B0BC-7D3A197D0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990" y="765284"/>
            <a:ext cx="5791702" cy="9144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7E6387-B764-4682-BBDC-DCF8903FD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115" y="1857392"/>
            <a:ext cx="6149873" cy="64775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6F9653-C164-4EA4-830F-36A347E6F29C}"/>
              </a:ext>
            </a:extLst>
          </p:cNvPr>
          <p:cNvSpPr txBox="1"/>
          <p:nvPr/>
        </p:nvSpPr>
        <p:spPr>
          <a:xfrm>
            <a:off x="6649374" y="878034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MID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自动显示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054B31B-DB23-4EF4-9FB5-71187956299A}"/>
              </a:ext>
            </a:extLst>
          </p:cNvPr>
          <p:cNvSpPr txBox="1"/>
          <p:nvPr/>
        </p:nvSpPr>
        <p:spPr>
          <a:xfrm>
            <a:off x="3707907" y="1974373"/>
            <a:ext cx="238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电池自动显示</a:t>
            </a:r>
          </a:p>
        </p:txBody>
      </p:sp>
      <p:pic>
        <p:nvPicPr>
          <p:cNvPr id="14" name="序列 01">
            <a:hlinkClick r:id="" action="ppaction://media"/>
            <a:extLst>
              <a:ext uri="{FF2B5EF4-FFF2-40B4-BE49-F238E27FC236}">
                <a16:creationId xmlns:a16="http://schemas.microsoft.com/office/drawing/2014/main" id="{88F6F38A-1772-4BD5-9638-A1EF8900D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1744" y="2535257"/>
            <a:ext cx="5791702" cy="41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8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未来展望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、获得更多的资料，实现在</a:t>
            </a:r>
            <a:r>
              <a:rPr lang="en-US" altLang="zh-CN" sz="2400" dirty="0"/>
              <a:t>LCD</a:t>
            </a:r>
            <a:r>
              <a:rPr lang="zh-CN" altLang="en-US" sz="2400" dirty="0"/>
              <a:t>屏上心率图像的显示。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、通过</a:t>
            </a:r>
            <a:r>
              <a:rPr lang="en-US" altLang="zh-CN" sz="2400" dirty="0" err="1"/>
              <a:t>SimuAnt</a:t>
            </a:r>
            <a:r>
              <a:rPr lang="en-US" altLang="zh-CN" sz="2400" dirty="0"/>
              <a:t>+</a:t>
            </a:r>
            <a:r>
              <a:rPr lang="zh-CN" altLang="en-US" sz="2400" dirty="0"/>
              <a:t>的模拟，将模拟的电池电量不需请求，直观实时显示到屏幕上。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、实现最低心率和最高心率的显示。</a:t>
            </a:r>
            <a:endParaRPr lang="en-US" altLang="zh-CN" sz="2400" dirty="0"/>
          </a:p>
          <a:p>
            <a:pPr>
              <a:lnSpc>
                <a:spcPct val="140000"/>
              </a:lnSpc>
            </a:pPr>
            <a:r>
              <a:rPr lang="en-US" altLang="zh-CN" sz="2400" dirty="0"/>
              <a:t>4</a:t>
            </a:r>
            <a:r>
              <a:rPr lang="zh-CN" altLang="en-US" sz="2400" dirty="0"/>
              <a:t>、实现各种模式的切换，并将各种模式需要的功能实现。</a:t>
            </a:r>
          </a:p>
        </p:txBody>
      </p:sp>
    </p:spTree>
    <p:extLst>
      <p:ext uri="{BB962C8B-B14F-4D97-AF65-F5344CB8AC3E}">
        <p14:creationId xmlns:p14="http://schemas.microsoft.com/office/powerpoint/2010/main" val="409978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大型图像占位符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12</a:t>
            </a:fld>
            <a:endParaRPr lang="zh-CN" altLang="en-US"/>
          </a:p>
        </p:txBody>
      </p:sp>
      <p:sp>
        <p:nvSpPr>
          <p:cNvPr id="16" name="文本框 15" descr="突出标题块的设计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</a:endParaRPr>
          </a:p>
        </p:txBody>
      </p:sp>
      <p:sp>
        <p:nvSpPr>
          <p:cNvPr id="17" name="等腰三角形 16" descr="突出标题阴影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4784373"/>
            <a:ext cx="6210933" cy="604373"/>
          </a:xfrm>
        </p:spPr>
        <p:txBody>
          <a:bodyPr rtlCol="0"/>
          <a:lstStyle/>
          <a:p>
            <a:pPr rtl="0"/>
            <a:r>
              <a:rPr lang="en-US" altLang="zh-CN" sz="2000" dirty="0"/>
              <a:t>We </a:t>
            </a:r>
            <a:r>
              <a:rPr lang="en-US" altLang="zh-CN" sz="2000" dirty="0" err="1"/>
              <a:t>wanna</a:t>
            </a:r>
            <a:r>
              <a:rPr lang="en-US" altLang="zh-CN" sz="2000" dirty="0"/>
              <a:t> a better </a:t>
            </a:r>
            <a:r>
              <a:rPr lang="en-US" altLang="zh-CN" sz="2000" dirty="0" err="1"/>
              <a:t>world,not</a:t>
            </a:r>
            <a:r>
              <a:rPr lang="en-US" altLang="zh-CN" sz="2000" dirty="0"/>
              <a:t> just a better life.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 descr="图像占位符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文本框 37" descr="突出标题块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35" name="等腰三角形 34" descr="隐藏标题块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32" name="任意多边形(F) 5" descr="实线重点标记块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33" name="任意多边形(F) 5" descr="没有实际意义的重点标记块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lei@www.proseware.com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B24B14-A13B-4C38-B5C0-7E9EFC782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CA7BFC27-71AA-4BBB-A692-F2C1A15E8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2290" y="3680964"/>
            <a:ext cx="3284073" cy="1534160"/>
          </a:xfrm>
        </p:spPr>
        <p:txBody>
          <a:bodyPr/>
          <a:lstStyle/>
          <a:p>
            <a:r>
              <a:rPr lang="zh-CN" altLang="en-US" dirty="0"/>
              <a:t>谢谢观赏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关于我们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554470"/>
          </a:xfrm>
        </p:spPr>
        <p:txBody>
          <a:bodyPr rtlCol="0"/>
          <a:lstStyle/>
          <a:p>
            <a:r>
              <a:rPr lang="zh-CN" altLang="en-US" dirty="0"/>
              <a:t>我们组是自动化</a:t>
            </a:r>
            <a:r>
              <a:rPr lang="en-US" altLang="zh-CN" dirty="0"/>
              <a:t>1601</a:t>
            </a:r>
            <a:r>
              <a:rPr lang="zh-CN" altLang="en-US" dirty="0"/>
              <a:t>和</a:t>
            </a:r>
            <a:r>
              <a:rPr lang="en-US" altLang="zh-CN" dirty="0"/>
              <a:t>1602</a:t>
            </a:r>
            <a:r>
              <a:rPr lang="zh-CN" altLang="en-US" dirty="0"/>
              <a:t>的混合编队，组名：</a:t>
            </a:r>
            <a:r>
              <a:rPr lang="en-US" altLang="zh-CN" dirty="0"/>
              <a:t>Be There Or Be Square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成员包括：</a:t>
            </a:r>
            <a:endParaRPr lang="en-US" altLang="zh-CN" dirty="0"/>
          </a:p>
          <a:p>
            <a:pPr rtl="0"/>
            <a:r>
              <a:rPr lang="zh-CN" altLang="en-US" dirty="0"/>
              <a:t>自</a:t>
            </a:r>
            <a:r>
              <a:rPr lang="en-US" altLang="zh-CN" dirty="0"/>
              <a:t>1601</a:t>
            </a:r>
            <a:r>
              <a:rPr lang="zh-CN" altLang="en-US" dirty="0"/>
              <a:t>：杜永亮，刘文博，封磊，宋成尧</a:t>
            </a:r>
            <a:endParaRPr lang="en-US" altLang="zh-CN" dirty="0"/>
          </a:p>
          <a:p>
            <a:pPr rtl="0"/>
            <a:r>
              <a:rPr lang="zh-CN" altLang="en-US" dirty="0"/>
              <a:t>自</a:t>
            </a:r>
            <a:r>
              <a:rPr lang="en-US" altLang="zh-CN" dirty="0"/>
              <a:t>1602</a:t>
            </a:r>
            <a:r>
              <a:rPr lang="zh-CN" altLang="en-US" dirty="0"/>
              <a:t>：曹远昊</a:t>
            </a:r>
            <a:endParaRPr lang="en-US" altLang="zh-CN" dirty="0"/>
          </a:p>
          <a:p>
            <a:pPr rtl="0"/>
            <a:r>
              <a:rPr lang="zh-CN" altLang="en-US" dirty="0"/>
              <a:t>我们是一个优秀的团队。激情，创意，是我们的烙印；实践，勤奋是我们的准则；团结，不懈是我们的指南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3364636"/>
            <a:ext cx="5472000" cy="3085243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sz="3600" dirty="0">
                <a:solidFill>
                  <a:srgbClr val="FF0000"/>
                </a:solidFill>
              </a:rPr>
              <a:t>Passion</a:t>
            </a:r>
          </a:p>
          <a:p>
            <a:pPr marL="0" indent="0" rtl="0">
              <a:buNone/>
            </a:pPr>
            <a:r>
              <a:rPr lang="en-US" altLang="zh-CN" sz="3600" dirty="0"/>
              <a:t>    </a:t>
            </a:r>
            <a:r>
              <a:rPr lang="en-US" altLang="zh-CN" sz="3600" dirty="0">
                <a:solidFill>
                  <a:srgbClr val="FFC000"/>
                </a:solidFill>
              </a:rPr>
              <a:t>Creativity</a:t>
            </a:r>
          </a:p>
          <a:p>
            <a:pPr marL="0" indent="0" rtl="0">
              <a:buNone/>
            </a:pPr>
            <a:r>
              <a:rPr lang="en-US" altLang="zh-CN" sz="3600" dirty="0"/>
              <a:t>         </a:t>
            </a:r>
            <a:r>
              <a:rPr lang="en-US" altLang="zh-CN" sz="3600" dirty="0">
                <a:solidFill>
                  <a:srgbClr val="FFFF00"/>
                </a:solidFill>
              </a:rPr>
              <a:t>Practical</a:t>
            </a:r>
          </a:p>
          <a:p>
            <a:pPr marL="0" indent="0" rtl="0">
              <a:buNone/>
            </a:pPr>
            <a:r>
              <a:rPr lang="en-US" altLang="zh-CN" sz="3600" dirty="0"/>
              <a:t>              </a:t>
            </a:r>
            <a:r>
              <a:rPr lang="en-US" altLang="zh-CN" sz="3600" dirty="0">
                <a:solidFill>
                  <a:srgbClr val="00B050"/>
                </a:solidFill>
              </a:rPr>
              <a:t>Hardworking</a:t>
            </a:r>
          </a:p>
          <a:p>
            <a:pPr marL="0" indent="0" rtl="0">
              <a:buNone/>
            </a:pPr>
            <a:r>
              <a:rPr lang="en-US" altLang="zh-CN" sz="3600" dirty="0"/>
              <a:t>                    </a:t>
            </a:r>
            <a:r>
              <a:rPr lang="en-US" altLang="zh-CN" sz="3600" dirty="0">
                <a:solidFill>
                  <a:srgbClr val="92D050"/>
                </a:solidFill>
              </a:rPr>
              <a:t>Unity</a:t>
            </a:r>
          </a:p>
          <a:p>
            <a:pPr marL="0" indent="0" rtl="0">
              <a:buNone/>
            </a:pPr>
            <a:r>
              <a:rPr lang="en-US" altLang="zh-CN" sz="3600" dirty="0"/>
              <a:t>                         </a:t>
            </a:r>
            <a:r>
              <a:rPr lang="en-US" altLang="zh-CN" sz="3600" dirty="0">
                <a:solidFill>
                  <a:srgbClr val="00B0F0"/>
                </a:solidFill>
              </a:rPr>
              <a:t>Insist</a:t>
            </a:r>
          </a:p>
          <a:p>
            <a:pPr marL="0" indent="0" rtl="0">
              <a:buNone/>
            </a:pPr>
            <a:endParaRPr lang="zh-CN" altLang="en-US" sz="4000" dirty="0"/>
          </a:p>
        </p:txBody>
      </p:sp>
      <p:pic>
        <p:nvPicPr>
          <p:cNvPr id="9" name="图片占位符 8" descr="图像占位符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任意多边形(F) 5" descr="没有实际意义的图像突出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16" name="任意多边形(F) 5" descr="实线图像突出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我们的承诺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zh-CN" altLang="en-US" dirty="0"/>
              <a:t>我们致力于同学们的身体健康。</a:t>
            </a:r>
            <a:endParaRPr lang="en-US" altLang="zh-CN" dirty="0"/>
          </a:p>
          <a:p>
            <a:r>
              <a:rPr lang="zh-CN" altLang="en-US" sz="2400" dirty="0"/>
              <a:t>理想的体验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dirty="0"/>
              <a:t>创意的方案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dirty="0"/>
              <a:t>实用的功能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9" name="内容占位符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513" y="3597337"/>
            <a:ext cx="4078055" cy="2880000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sz="4800" dirty="0"/>
              <a:t>Promise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Ideal experience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Creative solution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Practical function</a:t>
            </a:r>
          </a:p>
        </p:txBody>
      </p:sp>
      <p:pic>
        <p:nvPicPr>
          <p:cNvPr id="8" name="图片占位符 7" descr="幻灯片图像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6" name="任意多边形(F) 5" descr="没有实际意义的重点标记块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67" name="任意多边形(F) 5" descr="实线重点标记块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图片占位符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任意多边形(F) 5" descr="没有实际意义的突出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31" name="文本框 30" descr="重点突出标题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</a:endParaRPr>
          </a:p>
        </p:txBody>
      </p:sp>
      <p:sp>
        <p:nvSpPr>
          <p:cNvPr id="21" name="等腰三角形 20" descr="突出标题阴影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 Light" panose="020B0502040204020203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 rtlCol="0"/>
          <a:lstStyle/>
          <a:p>
            <a:pPr rtl="0"/>
            <a:r>
              <a:rPr lang="zh-CN" altLang="en-US" dirty="0"/>
              <a:t>主方案介绍</a:t>
            </a:r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 rtlCol="0"/>
          <a:lstStyle/>
          <a:p>
            <a:r>
              <a:rPr lang="en-US" altLang="zh-CN" dirty="0"/>
              <a:t>Main scheme introduction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我们的产品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成果概图</a:t>
            </a:r>
            <a:endParaRPr lang="en-US" altLang="zh-CN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C6E5548-899B-4772-8327-CD4290644D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5400000">
            <a:off x="1478810" y="1163072"/>
            <a:ext cx="4180142" cy="5573524"/>
          </a:xfrm>
        </p:spPr>
      </p:pic>
      <p:pic>
        <p:nvPicPr>
          <p:cNvPr id="14" name="图片占位符 13" descr="图像占位符左侧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 descr="图像占位符底部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图像占位符顶部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我们的产品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功能演示</a:t>
            </a:r>
            <a:endParaRPr lang="en-US" altLang="zh-CN" dirty="0"/>
          </a:p>
        </p:txBody>
      </p:sp>
      <p:pic>
        <p:nvPicPr>
          <p:cNvPr id="14" name="图片占位符 13" descr="图像占位符左侧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 descr="图像占位符底部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图像占位符顶部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6</a:t>
            </a:fld>
            <a:endParaRPr lang="zh-CN" altLang="en-US" dirty="0"/>
          </a:p>
        </p:txBody>
      </p:sp>
      <p:pic>
        <p:nvPicPr>
          <p:cNvPr id="4" name="序列 02">
            <a:hlinkClick r:id="" action="ppaction://media"/>
            <a:extLst>
              <a:ext uri="{FF2B5EF4-FFF2-40B4-BE49-F238E27FC236}">
                <a16:creationId xmlns:a16="http://schemas.microsoft.com/office/drawing/2014/main" id="{4DF01447-4EED-435F-B8FF-A4BC02F070E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1800" y="1662113"/>
            <a:ext cx="5472113" cy="4378325"/>
          </a:xfrm>
        </p:spPr>
      </p:pic>
    </p:spTree>
    <p:extLst>
      <p:ext uri="{BB962C8B-B14F-4D97-AF65-F5344CB8AC3E}">
        <p14:creationId xmlns:p14="http://schemas.microsoft.com/office/powerpoint/2010/main" val="69144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程序介绍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en-US" altLang="zh-CN" dirty="0"/>
              <a:t>Program introduction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FA6ECE0-D2E2-46BA-B71A-47B292419C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2257778"/>
            <a:ext cx="10039543" cy="4019466"/>
          </a:xfr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分隔幻灯片图像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文本框 23" descr="突出标题框的块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</a:endParaRPr>
          </a:p>
        </p:txBody>
      </p:sp>
      <p:sp>
        <p:nvSpPr>
          <p:cNvPr id="18" name="等腰三角形 17" descr="标题框阴影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/>
            <a:r>
              <a:rPr lang="zh-CN" altLang="en-US" dirty="0"/>
              <a:t>曲径通幽的创新</a:t>
            </a:r>
            <a:endParaRPr lang="en-US" altLang="zh-CN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zh-CN" dirty="0"/>
              <a:t>The innovation of winding path leading to seclusion</a:t>
            </a:r>
          </a:p>
        </p:txBody>
      </p:sp>
      <p:sp>
        <p:nvSpPr>
          <p:cNvPr id="15" name="任意多边形(F) 5" descr="重点标记块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16" name="任意多边形(F) 5" descr="没有实际意义的重点标记块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 Light" panose="020B0502040204020203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rgbClr val="00B050"/>
                </a:solidFill>
              </a:rPr>
              <a:t>Creativity</a:t>
            </a:r>
            <a:endParaRPr lang="zh-CN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4" name="图表 3" title="毛收入占位符图表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21241"/>
              </p:ext>
            </p:extLst>
          </p:nvPr>
        </p:nvGraphicFramePr>
        <p:xfrm>
          <a:off x="420688" y="957530"/>
          <a:ext cx="3103748" cy="408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图表 6" title="毛收入占位符图表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265271"/>
              </p:ext>
            </p:extLst>
          </p:nvPr>
        </p:nvGraphicFramePr>
        <p:xfrm>
          <a:off x="4304486" y="2112885"/>
          <a:ext cx="3389313" cy="3488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图表 7" title="毛收入占位符图表">
            <a:extLst>
              <a:ext uri="{FF2B5EF4-FFF2-40B4-BE49-F238E27FC236}">
                <a16:creationId xmlns:a16="http://schemas.microsoft.com/office/drawing/2014/main" id="{A8D5CDFF-2AF9-4CDE-BF8D-15F294BD5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349588"/>
              </p:ext>
            </p:extLst>
          </p:nvPr>
        </p:nvGraphicFramePr>
        <p:xfrm>
          <a:off x="8389398" y="2343705"/>
          <a:ext cx="3188201" cy="4133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9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52A126-DCCB-4B42-8235-A99D15DCEC26}"/>
              </a:ext>
            </a:extLst>
          </p:cNvPr>
          <p:cNvSpPr txBox="1"/>
          <p:nvPr/>
        </p:nvSpPr>
        <p:spPr>
          <a:xfrm>
            <a:off x="4957316" y="1466554"/>
            <a:ext cx="324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3">
                    <a:lumMod val="75000"/>
                  </a:schemeClr>
                </a:solidFill>
              </a:rPr>
              <a:t>自动显示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448_TF16411253.potx" id="{0C34B79C-0ABC-423C-B7AF-F66E3D156598}" vid="{FB8A4BD2-DF59-4D39-8E6C-546071914F1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purl.org/dc/elements/1.1/"/>
    <ds:schemaRef ds:uri="6dc4bcd6-49db-4c07-9060-8acfc67cef9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几何演示文稿</Template>
  <TotalTime>0</TotalTime>
  <Words>273</Words>
  <Application>Microsoft Office PowerPoint</Application>
  <PresentationFormat>宽屏</PresentationFormat>
  <Paragraphs>77</Paragraphs>
  <Slides>13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Microsoft YaHei UI</vt:lpstr>
      <vt:lpstr>Microsoft YaHei UI Light</vt:lpstr>
      <vt:lpstr>黑体</vt:lpstr>
      <vt:lpstr>Arial</vt:lpstr>
      <vt:lpstr>Calibri Light</vt:lpstr>
      <vt:lpstr>Times New Roman</vt:lpstr>
      <vt:lpstr>Office 主题</vt:lpstr>
      <vt:lpstr>知心达意</vt:lpstr>
      <vt:lpstr>关于我们</vt:lpstr>
      <vt:lpstr>我们的承诺</vt:lpstr>
      <vt:lpstr>主方案介绍</vt:lpstr>
      <vt:lpstr>我们的产品</vt:lpstr>
      <vt:lpstr>我们的产品</vt:lpstr>
      <vt:lpstr>程序介绍</vt:lpstr>
      <vt:lpstr>曲径通幽的创新</vt:lpstr>
      <vt:lpstr>Creativity</vt:lpstr>
      <vt:lpstr>Creativity </vt:lpstr>
      <vt:lpstr>未来展望</vt:lpstr>
      <vt:lpstr>We wanna a better world,not just a better life. </vt:lpstr>
      <vt:lpstr>谢谢观赏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2018-11-17T03:16:10Z</dcterms:created>
  <dcterms:modified xsi:type="dcterms:W3CDTF">2018-11-20T01:49:14Z</dcterms:modified>
</cp:coreProperties>
</file>